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9" r:id="rId7"/>
    <p:sldId id="260" r:id="rId8"/>
    <p:sldId id="273" r:id="rId9"/>
    <p:sldId id="271" r:id="rId10"/>
    <p:sldId id="261" r:id="rId11"/>
    <p:sldId id="270" r:id="rId12"/>
    <p:sldId id="262" r:id="rId13"/>
    <p:sldId id="263" r:id="rId14"/>
    <p:sldId id="264" r:id="rId15"/>
    <p:sldId id="265" r:id="rId16"/>
    <p:sldId id="266" r:id="rId17"/>
    <p:sldId id="267" r:id="rId18"/>
    <p:sldId id="274" r:id="rId19"/>
    <p:sldId id="276" r:id="rId20"/>
    <p:sldId id="275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803B-B0B4-4918-9BB6-D47D752A4CE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167F-56F9-4AFA-AD51-A2C7818A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8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803B-B0B4-4918-9BB6-D47D752A4CE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167F-56F9-4AFA-AD51-A2C7818A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7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803B-B0B4-4918-9BB6-D47D752A4CE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167F-56F9-4AFA-AD51-A2C7818A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803B-B0B4-4918-9BB6-D47D752A4CE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167F-56F9-4AFA-AD51-A2C7818A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3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803B-B0B4-4918-9BB6-D47D752A4CE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167F-56F9-4AFA-AD51-A2C7818A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803B-B0B4-4918-9BB6-D47D752A4CE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167F-56F9-4AFA-AD51-A2C7818A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9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803B-B0B4-4918-9BB6-D47D752A4CE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167F-56F9-4AFA-AD51-A2C7818A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5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803B-B0B4-4918-9BB6-D47D752A4CE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167F-56F9-4AFA-AD51-A2C7818A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4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803B-B0B4-4918-9BB6-D47D752A4CE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167F-56F9-4AFA-AD51-A2C7818A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8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803B-B0B4-4918-9BB6-D47D752A4CE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167F-56F9-4AFA-AD51-A2C7818A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1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803B-B0B4-4918-9BB6-D47D752A4CE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167F-56F9-4AFA-AD51-A2C7818A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803B-B0B4-4918-9BB6-D47D752A4CE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B167F-56F9-4AFA-AD51-A2C7818A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3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1500"/>
              </a:spcAft>
            </a:pPr>
            <a:r>
              <a:rPr lang="en-US" b="1" kern="1400" spc="25" dirty="0" smtClean="0">
                <a:solidFill>
                  <a:srgbClr val="0000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13th Magnitude Asteroid Occultation Close to the Full Moon</a:t>
            </a:r>
            <a:r>
              <a:rPr lang="en-US" b="1" kern="1400" spc="25" dirty="0" smtClean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kern="1400" spc="25" dirty="0" smtClean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Paul D. </a:t>
            </a:r>
            <a:r>
              <a:rPr lang="en-US" dirty="0" err="1" smtClean="0"/>
              <a:t>Maley</a:t>
            </a:r>
            <a:r>
              <a:rPr lang="en-US" dirty="0" smtClean="0"/>
              <a:t>, Carefree, AZ and Tony George, Scottsdale, AZ</a:t>
            </a:r>
          </a:p>
          <a:p>
            <a:r>
              <a:rPr lang="en-US" dirty="0" smtClean="0"/>
              <a:t>International Occultation Timing Association (IOTA)</a:t>
            </a:r>
          </a:p>
          <a:p>
            <a:r>
              <a:rPr lang="en-US" dirty="0" smtClean="0"/>
              <a:t>Presented at the IOTA Annual Conference July,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6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REGISTAX STACKED IMAGES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216" y="1594979"/>
            <a:ext cx="7808752" cy="5205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842" y="4644189"/>
            <a:ext cx="138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DUST MOTES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505" y="2406316"/>
            <a:ext cx="15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DEAD PIXELS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708484" y="2590982"/>
            <a:ext cx="2863516" cy="15799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35768" y="4860758"/>
            <a:ext cx="3545306" cy="4297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76021" y="1941095"/>
            <a:ext cx="1155032" cy="368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737558" y="2189747"/>
            <a:ext cx="850231" cy="4012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5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GUIDE CHARTS: WHAT I FAILED TO SPOT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53" y="1690688"/>
            <a:ext cx="8735891" cy="4913939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6424863" y="2101516"/>
            <a:ext cx="3778881" cy="1724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22568" y="1572937"/>
            <a:ext cx="1620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 EVENT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8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C2A ACTUAL FIELD OF VIEW OF FINAL IMAGE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491916"/>
            <a:ext cx="7565703" cy="52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9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HOW FAR OFF THE PLANNED FIELD: ~90 SECONDS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047" y="1580449"/>
            <a:ext cx="7415721" cy="51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8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</a:t>
            </a:r>
            <a:r>
              <a:rPr lang="en-US" b="1" dirty="0" smtClean="0">
                <a:solidFill>
                  <a:srgbClr val="0000FF"/>
                </a:solidFill>
              </a:rPr>
              <a:t>PHOTOMETRY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321" y="1978014"/>
            <a:ext cx="8338142" cy="4789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12968" y="5163234"/>
            <a:ext cx="142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BLANK FIELD:</a:t>
            </a:r>
          </a:p>
          <a:p>
            <a:r>
              <a:rPr lang="en-US" dirty="0" smtClean="0"/>
              <a:t>NO STAR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9232232" y="5486399"/>
            <a:ext cx="28073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12967" y="3368842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10.3 MAG STAR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0988" y="4427620"/>
            <a:ext cx="162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12.3 MAG STAR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>
            <a:off x="9232232" y="3553508"/>
            <a:ext cx="2807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>
            <a:off x="9119937" y="4612286"/>
            <a:ext cx="4010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515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>
                <a:solidFill>
                  <a:srgbClr val="0000FF"/>
                </a:solidFill>
              </a:rPr>
              <a:t>Occular</a:t>
            </a:r>
            <a:r>
              <a:rPr lang="en-US" b="1" i="1" dirty="0">
                <a:solidFill>
                  <a:srgbClr val="0000FF"/>
                </a:solidFill>
              </a:rPr>
              <a:t> detectability of a 12.2 magnitude star with a </a:t>
            </a:r>
            <a:r>
              <a:rPr lang="en-US" b="1" i="1" dirty="0" err="1" smtClean="0">
                <a:solidFill>
                  <a:srgbClr val="0000FF"/>
                </a:solidFill>
              </a:rPr>
              <a:t>Δm</a:t>
            </a:r>
            <a:r>
              <a:rPr lang="en-US" b="1" i="1" dirty="0" smtClean="0">
                <a:solidFill>
                  <a:srgbClr val="0000FF"/>
                </a:solidFill>
              </a:rPr>
              <a:t>=2.0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310" y="2284992"/>
            <a:ext cx="6866964" cy="37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51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err="1">
                <a:solidFill>
                  <a:srgbClr val="0000FF"/>
                </a:solidFill>
              </a:rPr>
              <a:t>Occular</a:t>
            </a:r>
            <a:r>
              <a:rPr lang="en-US" b="1" i="1" dirty="0">
                <a:solidFill>
                  <a:srgbClr val="0000FF"/>
                </a:solidFill>
              </a:rPr>
              <a:t> detectability of a 10.388 magnitude star with a </a:t>
            </a:r>
            <a:r>
              <a:rPr lang="en-US" b="1" i="1" dirty="0" err="1">
                <a:solidFill>
                  <a:srgbClr val="0000FF"/>
                </a:solidFill>
              </a:rPr>
              <a:t>Δm</a:t>
            </a:r>
            <a:r>
              <a:rPr lang="en-US" b="1" i="1" dirty="0">
                <a:solidFill>
                  <a:srgbClr val="0000FF"/>
                </a:solidFill>
              </a:rPr>
              <a:t>=0.5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578" y="2141621"/>
            <a:ext cx="7145019" cy="38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1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031" y="30897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0000FF"/>
                </a:solidFill>
              </a:rPr>
              <a:t>Minimum </a:t>
            </a:r>
            <a:r>
              <a:rPr lang="en-US" b="1" i="1" dirty="0" err="1">
                <a:solidFill>
                  <a:srgbClr val="0000FF"/>
                </a:solidFill>
              </a:rPr>
              <a:t>Occular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dectability</a:t>
            </a:r>
            <a:r>
              <a:rPr lang="en-US" b="1" i="1" dirty="0">
                <a:solidFill>
                  <a:srgbClr val="0000FF"/>
                </a:solidFill>
              </a:rPr>
              <a:t> of a 10.388 magnitude star with </a:t>
            </a:r>
            <a:r>
              <a:rPr lang="en-US" b="1" dirty="0" err="1">
                <a:solidFill>
                  <a:srgbClr val="0000FF"/>
                </a:solidFill>
              </a:rPr>
              <a:t>Δm</a:t>
            </a:r>
            <a:r>
              <a:rPr lang="en-US" b="1" dirty="0">
                <a:solidFill>
                  <a:srgbClr val="0000FF"/>
                </a:solidFill>
              </a:rPr>
              <a:t>=0.5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789" y="1804277"/>
            <a:ext cx="7903495" cy="443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0799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PALLAS OCCULTATION 7/7/16 </a:t>
            </a:r>
            <a:r>
              <a:rPr lang="en-US" b="1" dirty="0" err="1" smtClean="0">
                <a:solidFill>
                  <a:srgbClr val="0000FF"/>
                </a:solidFill>
              </a:rPr>
              <a:t>dM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smtClean="0">
                <a:solidFill>
                  <a:srgbClr val="0000FF"/>
                </a:solidFill>
              </a:rPr>
              <a:t>of 0.08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72" y="1825625"/>
            <a:ext cx="9899456" cy="4351338"/>
          </a:xfrm>
        </p:spPr>
      </p:pic>
    </p:spTree>
    <p:extLst>
      <p:ext uri="{BB962C8B-B14F-4D97-AF65-F5344CB8AC3E}">
        <p14:creationId xmlns:p14="http://schemas.microsoft.com/office/powerpoint/2010/main" val="58785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1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PALLAS OCCULTATION 7/7/16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89" y="1196408"/>
            <a:ext cx="7710220" cy="5725759"/>
          </a:xfrm>
        </p:spPr>
      </p:pic>
    </p:spTree>
    <p:extLst>
      <p:ext uri="{BB962C8B-B14F-4D97-AF65-F5344CB8AC3E}">
        <p14:creationId xmlns:p14="http://schemas.microsoft.com/office/powerpoint/2010/main" val="228378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INITIAL CONDITIONS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13.2 MAG STAR</a:t>
            </a:r>
          </a:p>
          <a:p>
            <a:r>
              <a:rPr lang="en-US" dirty="0" smtClean="0"/>
              <a:t>12.7 MAG ASTEROID BOLIVIANA</a:t>
            </a:r>
          </a:p>
          <a:p>
            <a:r>
              <a:rPr lang="en-US" dirty="0" err="1" smtClean="0"/>
              <a:t>Δm</a:t>
            </a:r>
            <a:r>
              <a:rPr lang="en-US" dirty="0" smtClean="0"/>
              <a:t>=0.5</a:t>
            </a:r>
          </a:p>
          <a:p>
            <a:r>
              <a:rPr lang="en-US" dirty="0" smtClean="0"/>
              <a:t>Duration = 9.7 seconds</a:t>
            </a:r>
          </a:p>
          <a:p>
            <a:r>
              <a:rPr lang="en-US" dirty="0" smtClean="0"/>
              <a:t>Moon phase 100%</a:t>
            </a:r>
          </a:p>
          <a:p>
            <a:r>
              <a:rPr lang="en-US" dirty="0" smtClean="0"/>
              <a:t>Moon offset 3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dirty="0" smtClean="0"/>
              <a:t>Elevation 30 </a:t>
            </a:r>
            <a:r>
              <a:rPr lang="en-US" dirty="0" err="1" smtClean="0"/>
              <a:t>deg</a:t>
            </a:r>
            <a:r>
              <a:rPr lang="en-US" dirty="0" smtClean="0"/>
              <a:t> directly over Phoenix light bubble</a:t>
            </a:r>
          </a:p>
          <a:p>
            <a:r>
              <a:rPr lang="en-US" dirty="0" smtClean="0"/>
              <a:t>SKY=CLEAR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3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TONY GEORGE PROCESSING IS LIKE THIS: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4198" y="2090320"/>
            <a:ext cx="6077287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7" y="2342147"/>
            <a:ext cx="5252903" cy="3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0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1" y="14053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CONCLUSIONS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1466098"/>
            <a:ext cx="11855116" cy="4373228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SOME IMPOSSIBLE THINGS ARE POSSIBLE (</a:t>
            </a:r>
            <a:r>
              <a:rPr lang="en-US" b="1" dirty="0" smtClean="0">
                <a:solidFill>
                  <a:srgbClr val="0000FF"/>
                </a:solidFill>
              </a:rPr>
              <a:t>WITH CURRENT TOOLS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SOME THINGS ARE NOT</a:t>
            </a:r>
          </a:p>
          <a:p>
            <a:r>
              <a:rPr lang="en-US" dirty="0" smtClean="0"/>
              <a:t>EVEN THOUGH OCCULTATION FAILED, GOOD THINGS WERE LEARNED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 EQUIPMENT AND CONDITIONS DEFINED ABOVE:</a:t>
            </a:r>
          </a:p>
          <a:p>
            <a:r>
              <a:rPr lang="en-US" dirty="0" smtClean="0"/>
              <a:t>DETECTING A 13.2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</a:t>
            </a:r>
            <a:r>
              <a:rPr lang="en-US" dirty="0" smtClean="0"/>
              <a:t> STAR WITHIN 3 DEG OF 100% MOON IS NOT POSSIBLE</a:t>
            </a:r>
          </a:p>
          <a:p>
            <a:r>
              <a:rPr lang="en-US" b="1" dirty="0">
                <a:solidFill>
                  <a:srgbClr val="FF0000"/>
                </a:solidFill>
              </a:rPr>
              <a:t>DETECTING A 10 MAG STAR WITH </a:t>
            </a:r>
            <a:r>
              <a:rPr lang="en-US" b="1" dirty="0" err="1">
                <a:solidFill>
                  <a:srgbClr val="FF0000"/>
                </a:solidFill>
              </a:rPr>
              <a:t>Δm</a:t>
            </a:r>
            <a:r>
              <a:rPr lang="en-US" b="1" dirty="0">
                <a:solidFill>
                  <a:srgbClr val="FF0000"/>
                </a:solidFill>
              </a:rPr>
              <a:t>=0.5, DURATION&gt;3 SEC IS POSSIBLE</a:t>
            </a:r>
          </a:p>
          <a:p>
            <a:r>
              <a:rPr lang="en-US" b="1" dirty="0">
                <a:solidFill>
                  <a:srgbClr val="FF0000"/>
                </a:solidFill>
              </a:rPr>
              <a:t>DETECTING A 12.2 MAG STAR WITH </a:t>
            </a:r>
            <a:r>
              <a:rPr lang="en-US" b="1" dirty="0" err="1">
                <a:solidFill>
                  <a:srgbClr val="FF0000"/>
                </a:solidFill>
              </a:rPr>
              <a:t>Δm</a:t>
            </a:r>
            <a:r>
              <a:rPr lang="en-US" b="1" dirty="0">
                <a:solidFill>
                  <a:srgbClr val="FF0000"/>
                </a:solidFill>
              </a:rPr>
              <a:t>=2.5, DURATION&gt;10 SEC IS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8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276" y="134203"/>
            <a:ext cx="8699229" cy="65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8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WHAT TO DO WITH AN EVENT LIKE THIS?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REJECT IT AS IMPOSSIBLE?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TRY IT OUT OF DESPERATION?</a:t>
            </a:r>
          </a:p>
          <a:p>
            <a:r>
              <a:rPr lang="en-US" dirty="0" smtClean="0"/>
              <a:t>USE IT AS A TEST OF SYSTEM CAPABILITIES?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30" y="1353051"/>
            <a:ext cx="2571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0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C11 AND OBSERVATION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SITE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1958" y="153864"/>
            <a:ext cx="5085348" cy="678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5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PREPOINT SET UP 1.5 PRIOR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32" y="1611306"/>
            <a:ext cx="6970294" cy="5128145"/>
          </a:xfrm>
        </p:spPr>
      </p:pic>
      <p:cxnSp>
        <p:nvCxnSpPr>
          <p:cNvPr id="8" name="Straight Arrow Connector 7"/>
          <p:cNvCxnSpPr/>
          <p:nvPr/>
        </p:nvCxnSpPr>
        <p:spPr>
          <a:xfrm flipH="1">
            <a:off x="6472990" y="1772653"/>
            <a:ext cx="3064042" cy="2847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20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60851"/>
            <a:ext cx="113016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MY VIEW OF </a:t>
            </a:r>
            <a:r>
              <a:rPr lang="en-US" b="1" dirty="0" smtClean="0">
                <a:solidFill>
                  <a:srgbClr val="0000FF"/>
                </a:solidFill>
              </a:rPr>
              <a:t>ZR80 </a:t>
            </a:r>
            <a:r>
              <a:rPr lang="en-US" b="1" smtClean="0">
                <a:solidFill>
                  <a:srgbClr val="0000FF"/>
                </a:solidFill>
              </a:rPr>
              <a:t>CAMCORDER SCREEN 14 minutes AFTER CLOSEST </a:t>
            </a:r>
            <a:r>
              <a:rPr lang="en-US" b="1" dirty="0" smtClean="0">
                <a:solidFill>
                  <a:srgbClr val="0000FF"/>
                </a:solidFill>
              </a:rPr>
              <a:t>APPROACH TO </a:t>
            </a:r>
            <a:r>
              <a:rPr lang="en-US" b="1" smtClean="0">
                <a:solidFill>
                  <a:srgbClr val="0000FF"/>
                </a:solidFill>
              </a:rPr>
              <a:t>THE MOON OF STAR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005" y="1777808"/>
            <a:ext cx="7191132" cy="48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8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27" y="22306"/>
            <a:ext cx="10099732" cy="6733155"/>
          </a:xfrm>
        </p:spPr>
      </p:pic>
    </p:spTree>
    <p:extLst>
      <p:ext uri="{BB962C8B-B14F-4D97-AF65-F5344CB8AC3E}">
        <p14:creationId xmlns:p14="http://schemas.microsoft.com/office/powerpoint/2010/main" val="103455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DETECTION FOR ANALYSIS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THIS CASE, CLOCK DRIVE WAS ON</a:t>
            </a:r>
          </a:p>
          <a:p>
            <a:r>
              <a:rPr lang="en-US" dirty="0" smtClean="0"/>
              <a:t>LIMOVIE CAN PROCESS WITH DRIVE ON OR OFF</a:t>
            </a:r>
          </a:p>
          <a:p>
            <a:r>
              <a:rPr lang="en-US" dirty="0" smtClean="0"/>
              <a:t>30 SECONDS OF VIDEO IS THE MINIMUM NEEDED TO DETECT BASELINE NOISE</a:t>
            </a:r>
          </a:p>
          <a:p>
            <a:r>
              <a:rPr lang="en-US" dirty="0" smtClean="0"/>
              <a:t>MORE VIDEO IS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5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3475</TotalTime>
  <Words>327</Words>
  <Application>Microsoft Office PowerPoint</Application>
  <PresentationFormat>Widescreen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Times New Roman</vt:lpstr>
      <vt:lpstr>Verdana</vt:lpstr>
      <vt:lpstr>Office Theme</vt:lpstr>
      <vt:lpstr>A 13th Magnitude Asteroid Occultation Close to the Full Moon </vt:lpstr>
      <vt:lpstr>INITIAL CONDITIONS</vt:lpstr>
      <vt:lpstr>PowerPoint Presentation</vt:lpstr>
      <vt:lpstr>WHAT TO DO WITH AN EVENT LIKE THIS?</vt:lpstr>
      <vt:lpstr>C11 AND OBSERVATION SITE</vt:lpstr>
      <vt:lpstr>PREPOINT SET UP 1.5 PRIOR</vt:lpstr>
      <vt:lpstr>MY VIEW OF ZR80 CAMCORDER SCREEN 14 minutes AFTER CLOSEST APPROACH TO THE MOON OF STAR</vt:lpstr>
      <vt:lpstr>PowerPoint Presentation</vt:lpstr>
      <vt:lpstr>DETECTION FOR ANALYSIS</vt:lpstr>
      <vt:lpstr>REGISTAX STACKED IMAGES</vt:lpstr>
      <vt:lpstr>GUIDE CHARTS: WHAT I FAILED TO SPOT</vt:lpstr>
      <vt:lpstr>C2A ACTUAL FIELD OF VIEW OF FINAL IMAGE</vt:lpstr>
      <vt:lpstr>HOW FAR OFF THE PLANNED FIELD: ~90 SECONDS</vt:lpstr>
      <vt:lpstr>                            PHOTOMETRY</vt:lpstr>
      <vt:lpstr>Occular detectability of a 12.2 magnitude star with a Δm=2.0</vt:lpstr>
      <vt:lpstr>Occular detectability of a 10.388 magnitude star with a Δm=0.5 </vt:lpstr>
      <vt:lpstr>Minimum Occular dectability of a 10.388 magnitude star with Δm=0.5 </vt:lpstr>
      <vt:lpstr>PALLAS OCCULTATION 7/7/16 dM of 0.08</vt:lpstr>
      <vt:lpstr>PALLAS OCCULTATION 7/7/16</vt:lpstr>
      <vt:lpstr>TONY GEORGE PROCESSING IS LIKE THIS: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MALEY</dc:creator>
  <cp:lastModifiedBy>PAUL MALEY</cp:lastModifiedBy>
  <cp:revision>31</cp:revision>
  <dcterms:created xsi:type="dcterms:W3CDTF">2016-05-23T23:10:13Z</dcterms:created>
  <dcterms:modified xsi:type="dcterms:W3CDTF">2016-07-10T10:50:30Z</dcterms:modified>
</cp:coreProperties>
</file>